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15" r:id="rId2"/>
    <p:sldId id="329" r:id="rId3"/>
    <p:sldId id="317" r:id="rId4"/>
    <p:sldId id="332" r:id="rId5"/>
    <p:sldId id="318" r:id="rId6"/>
    <p:sldId id="323" r:id="rId7"/>
    <p:sldId id="320" r:id="rId8"/>
    <p:sldId id="327" r:id="rId9"/>
    <p:sldId id="321" r:id="rId10"/>
    <p:sldId id="330" r:id="rId11"/>
    <p:sldId id="306" r:id="rId12"/>
    <p:sldId id="324" r:id="rId13"/>
    <p:sldId id="314" r:id="rId14"/>
    <p:sldId id="308" r:id="rId15"/>
    <p:sldId id="325" r:id="rId16"/>
    <p:sldId id="311" r:id="rId17"/>
    <p:sldId id="313" r:id="rId18"/>
    <p:sldId id="326" r:id="rId19"/>
    <p:sldId id="331" r:id="rId20"/>
    <p:sldId id="333" r:id="rId21"/>
    <p:sldId id="334" r:id="rId22"/>
    <p:sldId id="335" r:id="rId23"/>
    <p:sldId id="336" r:id="rId24"/>
    <p:sldId id="337" r:id="rId25"/>
    <p:sldId id="338" r:id="rId26"/>
    <p:sldId id="339" r:id="rId2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FF"/>
    <a:srgbClr val="009900"/>
    <a:srgbClr val="669900"/>
    <a:srgbClr val="CC6600"/>
    <a:srgbClr val="CC66FF"/>
    <a:srgbClr val="FF9900"/>
    <a:srgbClr val="00B0F0"/>
    <a:srgbClr val="33CC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513" autoAdjust="0"/>
    <p:restoredTop sz="94660"/>
  </p:normalViewPr>
  <p:slideViewPr>
    <p:cSldViewPr>
      <p:cViewPr>
        <p:scale>
          <a:sx n="33" d="100"/>
          <a:sy n="33" d="100"/>
        </p:scale>
        <p:origin x="-1046" y="-154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468C1-4C51-4EF5-9BC5-33940A17E51A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BCD3D-0EC7-47A8-8406-D54E69D82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C9D925-2420-41C2-BDE5-053757F9BC34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C2190B5-3FFD-4087-A187-3492D8D954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6E89B-CAC7-4CA8-BBFE-8A44ED75B3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3DA2-3009-4011-923F-B72FE840EB91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4031-852E-406D-BB2D-F0E6F57053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vmware-host\Shared Folders\Documents\Connected-Hands-over-Globe.jpg"/>
          <p:cNvPicPr>
            <a:picLocks noChangeAspect="1" noChangeArrowheads="1"/>
          </p:cNvPicPr>
          <p:nvPr/>
        </p:nvPicPr>
        <p:blipFill>
          <a:blip r:embed="rId2"/>
          <a:srcRect l="11569" t="11569"/>
          <a:stretch>
            <a:fillRect/>
          </a:stretch>
        </p:blipFill>
        <p:spPr bwMode="auto">
          <a:xfrm>
            <a:off x="0" y="0"/>
            <a:ext cx="9144000" cy="6928465"/>
          </a:xfrm>
          <a:prstGeom prst="rect">
            <a:avLst/>
          </a:prstGeom>
          <a:noFill/>
        </p:spPr>
      </p:pic>
      <p:pic>
        <p:nvPicPr>
          <p:cNvPr id="1029" name="Picture 5" descr="\\vmware-host\Shared Folders\Documents\10 Alliance\1 Administrasi\3 Logo\Penabulu Foundation\pnblfound-logo_taglin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43973"/>
          <a:stretch>
            <a:fillRect/>
          </a:stretch>
        </p:blipFill>
        <p:spPr bwMode="auto">
          <a:xfrm>
            <a:off x="5929322" y="5659949"/>
            <a:ext cx="3009996" cy="983736"/>
          </a:xfrm>
          <a:prstGeom prst="rect">
            <a:avLst/>
          </a:prstGeom>
          <a:noFill/>
        </p:spPr>
      </p:pic>
      <p:pic>
        <p:nvPicPr>
          <p:cNvPr id="1030" name="Picture 6" descr="\\vmware-host\Shared Folders\Documents\JICA-log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5F1EE"/>
              </a:clrFrom>
              <a:clrTo>
                <a:srgbClr val="F5F1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1674503" cy="13573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86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4429132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The Second NGO Desk Consultative Meeting in JFY 2015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4727026"/>
            <a:ext cx="53578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DEVELOPING AND SUSTAINING COOPERATION WITH JAPANESE INSTIT</a:t>
            </a:r>
            <a:r>
              <a:rPr lang="en-US" sz="24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UTIONS</a:t>
            </a:r>
          </a:p>
          <a:p>
            <a:r>
              <a:rPr lang="en-US" sz="16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21 Januari 2015</a:t>
            </a:r>
            <a:endParaRPr lang="en-US" sz="1600" noProof="1">
              <a:solidFill>
                <a:schemeClr val="accent5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\\vmware-host\Shared Folders\Documents\Connected-Hands-over-Globe.jpg"/>
          <p:cNvPicPr>
            <a:picLocks noChangeAspect="1" noChangeArrowheads="1"/>
          </p:cNvPicPr>
          <p:nvPr/>
        </p:nvPicPr>
        <p:blipFill>
          <a:blip r:embed="rId2"/>
          <a:srcRect l="11569" t="11569" r="51124" b="23694"/>
          <a:stretch>
            <a:fillRect/>
          </a:stretch>
        </p:blipFill>
        <p:spPr bwMode="auto">
          <a:xfrm>
            <a:off x="1142976" y="1500174"/>
            <a:ext cx="2662295" cy="3500438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57186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2857496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Merubah</a:t>
            </a:r>
            <a:r>
              <a:rPr lang="en-US" sz="5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Paradigma </a:t>
            </a:r>
            <a:endParaRPr lang="en-US" sz="5400" b="1" noProof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vmware-host\Shared Folders\Downloads\Pictur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49553"/>
            <a:ext cx="7000924" cy="1765199"/>
          </a:xfrm>
          <a:prstGeom prst="rect">
            <a:avLst/>
          </a:prstGeom>
          <a:noFill/>
        </p:spPr>
      </p:pic>
      <p:pic>
        <p:nvPicPr>
          <p:cNvPr id="5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3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Karakteristik Khusus Organisasi Nirlaba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\\vmware-host\Shared Folders\Downloads\Picture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572008"/>
            <a:ext cx="6964768" cy="1571636"/>
          </a:xfrm>
          <a:prstGeom prst="rect">
            <a:avLst/>
          </a:prstGeom>
          <a:noFill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69620" y="185736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Organisasi Bisnis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69620" y="4429132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Organisasi Nirlaba 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2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Karakteristik Khusus Organisasi Nirlaba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\\vmware-host\Shared Folders\Downloads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818" y="2000240"/>
            <a:ext cx="6964768" cy="1571636"/>
          </a:xfrm>
          <a:prstGeom prst="rect">
            <a:avLst/>
          </a:prstGeom>
          <a:noFill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28662" y="3357562"/>
            <a:ext cx="797118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Karakteristik pembeda utama organisasi nirlaba adalah bagaimana cara organisasi memperoleh sumber daya. Pemberi dana tidak mengharapkan pengembalian manfaat ekonomi apapun. </a:t>
            </a:r>
          </a:p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Pada organisasi nirlaba tidak ada pemupukan modal dan tidak ada pembagian keuntungan bagi pemilik.</a:t>
            </a:r>
            <a:endParaRPr lang="id-ID" sz="24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vmware-host\Shared Folders\Downloads\Pictur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5965505" cy="1504131"/>
          </a:xfrm>
          <a:prstGeom prst="rect">
            <a:avLst/>
          </a:prstGeom>
          <a:noFill/>
        </p:spPr>
      </p:pic>
      <p:pic>
        <p:nvPicPr>
          <p:cNvPr id="5" name="Picture 2" descr="\\vmware-host\Shared Folders\Downloads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235003"/>
            <a:ext cx="6072230" cy="1337005"/>
          </a:xfrm>
          <a:prstGeom prst="rect">
            <a:avLst/>
          </a:prstGeom>
          <a:noFill/>
        </p:spPr>
      </p:pic>
      <p:pic>
        <p:nvPicPr>
          <p:cNvPr id="6" name="Picture 3" descr="\\vmware-host\Shared Folders\Downloads\Picture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4693911"/>
            <a:ext cx="6072230" cy="1949799"/>
          </a:xfrm>
          <a:prstGeom prst="rect">
            <a:avLst/>
          </a:prstGeom>
          <a:noFill/>
        </p:spPr>
      </p:pic>
      <p:pic>
        <p:nvPicPr>
          <p:cNvPr id="7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5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Pola Transaksi Organisasi Nirlaba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571604" y="1214422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Organisasi Bisnis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500166" y="3000372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Organisasi Nirlaba 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vmware-host\Shared Folders\Downloads\Picture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0605" y="1500174"/>
            <a:ext cx="6840419" cy="2263899"/>
          </a:xfrm>
          <a:prstGeom prst="rect">
            <a:avLst/>
          </a:prstGeom>
          <a:noFill/>
        </p:spPr>
      </p:pic>
      <p:pic>
        <p:nvPicPr>
          <p:cNvPr id="4" name="Picture 2" descr="\\vmware-host\Shared Folders\Downloads\Picture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605" y="4000504"/>
            <a:ext cx="6840419" cy="2263899"/>
          </a:xfrm>
          <a:prstGeom prst="rect">
            <a:avLst/>
          </a:prstGeom>
          <a:noFill/>
        </p:spPr>
      </p:pic>
      <p:pic>
        <p:nvPicPr>
          <p:cNvPr id="5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4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714480" y="285728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Perubahan Paradigma dari Penjual Jasa ke Pengelola Investasi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vmware-host\Shared Folders\Downloads\Pictur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072362" cy="2340663"/>
          </a:xfrm>
          <a:prstGeom prst="rect">
            <a:avLst/>
          </a:prstGeom>
          <a:noFill/>
        </p:spPr>
      </p:pic>
      <p:pic>
        <p:nvPicPr>
          <p:cNvPr id="5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3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4348" y="3485753"/>
            <a:ext cx="807249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noProof="1" smtClean="0">
              <a:latin typeface="Arial" pitchFamily="34" charset="0"/>
              <a:cs typeface="Arial" pitchFamily="34" charset="0"/>
            </a:endParaRPr>
          </a:p>
          <a:p>
            <a:r>
              <a:rPr lang="en-US" sz="2200" noProof="1" smtClean="0">
                <a:latin typeface="Arial" pitchFamily="34" charset="0"/>
                <a:cs typeface="Arial" pitchFamily="34" charset="0"/>
              </a:rPr>
              <a:t>Pembeli akan diperlakukan sebagai raja oleh penjual, investor akan diperlakukan sebagai mitra usaha oleh pengelola investasi. </a:t>
            </a:r>
          </a:p>
          <a:p>
            <a:endParaRPr lang="en-US" sz="2200" noProof="1" smtClean="0">
              <a:latin typeface="Arial" pitchFamily="34" charset="0"/>
              <a:cs typeface="Arial" pitchFamily="34" charset="0"/>
            </a:endParaRPr>
          </a:p>
          <a:p>
            <a:r>
              <a:rPr lang="en-US" sz="2200" noProof="1" smtClean="0">
                <a:latin typeface="Arial" pitchFamily="34" charset="0"/>
                <a:cs typeface="Arial" pitchFamily="34" charset="0"/>
              </a:rPr>
              <a:t>Penguatan OMS </a:t>
            </a:r>
            <a:r>
              <a:rPr lang="en-US" sz="2200" noProof="1" smtClean="0">
                <a:latin typeface="Arial" pitchFamily="34" charset="0"/>
                <a:cs typeface="Arial" pitchFamily="34" charset="0"/>
              </a:rPr>
              <a:t>sebagai pengelola investasi </a:t>
            </a:r>
            <a:r>
              <a:rPr lang="en-US" sz="2200" noProof="1" smtClean="0">
                <a:latin typeface="Arial" pitchFamily="34" charset="0"/>
                <a:cs typeface="Arial" pitchFamily="34" charset="0"/>
              </a:rPr>
              <a:t>harus  </a:t>
            </a:r>
            <a:r>
              <a:rPr lang="en-US" sz="2200" noProof="1" smtClean="0">
                <a:latin typeface="Arial" pitchFamily="34" charset="0"/>
                <a:cs typeface="Arial" pitchFamily="34" charset="0"/>
              </a:rPr>
              <a:t>dilakukan dengan cara yang sangat berbeda dibanding sebelumnya saat OMS hanya berposisi sebagai penjual layanan.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714480" y="285728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Perubahan Paradigma dari Penjual Jasa ke Pengelola Investasi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472" y="1690767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noProof="1" smtClean="0">
                <a:latin typeface="Arial" pitchFamily="34" charset="0"/>
                <a:cs typeface="Arial" pitchFamily="34" charset="0"/>
              </a:rPr>
              <a:t>Keberlanjutan bagi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penjual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jasa/layanan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akan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sangat tergantung sejauh mana kualitas layanan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, sejauh mana tawaran harga mereka bersaing dengan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penjual jasa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lainnya, dan sejauh mana segmen pasar pembeli masih membutuhkan jenis layanan yang mereka jual. </a:t>
            </a:r>
          </a:p>
          <a:p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r>
              <a:rPr lang="en-US" sz="2400" noProof="1" smtClean="0">
                <a:latin typeface="Arial" pitchFamily="34" charset="0"/>
                <a:cs typeface="Arial" pitchFamily="34" charset="0"/>
              </a:rPr>
              <a:t>Sedangkan bagi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manajer investasi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, keberlanjutan dimaknai dengan sejauh mana mereka mampu mengembangkan terus-menerus skema investasi yang paling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memberikan manfaat sesuai dinamika dan kompleksitas masalah yang dihadapi, inovatif namun juga harus tetap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aman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dan beresiko minimal bagi investor.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2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Keberlanjutan OMS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1357298"/>
            <a:ext cx="83582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marL="395288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Tidak hanya fokus pada penguatan mutu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pelaksanaan program, namun juga harus inovatif mengembangkan produk investasi baru,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marL="395288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Akuntabilitas pengelolaan dana akan menjadi prioritas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mutlak, 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marL="395288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Komunikasi publik dan publikasi akan menjadi sangat penting untuk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dilakukan.  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marL="395288" indent="-39528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Pengelolaan data, informasi dan pengetahuan, maksimalisasi utilisasi TIK dan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penemuan cara kerja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baru menjadi dasar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ngembangkan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tawaran investasi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baru.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2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Langkah Penguatan OMS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1259632" y="1772816"/>
            <a:ext cx="3749836" cy="2664296"/>
            <a:chOff x="1259632" y="2420888"/>
            <a:chExt cx="3749836" cy="2664296"/>
          </a:xfrm>
        </p:grpSpPr>
        <p:cxnSp>
          <p:nvCxnSpPr>
            <p:cNvPr id="32774" name="AutoShape 6"/>
            <p:cNvCxnSpPr>
              <a:cxnSpLocks noChangeShapeType="1"/>
            </p:cNvCxnSpPr>
            <p:nvPr/>
          </p:nvCxnSpPr>
          <p:spPr bwMode="auto">
            <a:xfrm>
              <a:off x="1403648" y="5085184"/>
              <a:ext cx="3605820" cy="0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  <p:cxnSp>
          <p:nvCxnSpPr>
            <p:cNvPr id="32775" name="AutoShape 7"/>
            <p:cNvCxnSpPr>
              <a:cxnSpLocks noChangeShapeType="1"/>
            </p:cNvCxnSpPr>
            <p:nvPr/>
          </p:nvCxnSpPr>
          <p:spPr bwMode="auto">
            <a:xfrm flipV="1">
              <a:off x="1259632" y="2780928"/>
              <a:ext cx="1147482" cy="2066896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  <p:cxnSp>
          <p:nvCxnSpPr>
            <p:cNvPr id="32776" name="AutoShape 8"/>
            <p:cNvCxnSpPr>
              <a:cxnSpLocks noChangeShapeType="1"/>
            </p:cNvCxnSpPr>
            <p:nvPr/>
          </p:nvCxnSpPr>
          <p:spPr bwMode="auto">
            <a:xfrm flipH="1" flipV="1">
              <a:off x="2483770" y="2420888"/>
              <a:ext cx="1800198" cy="2448272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</p:grp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276376" y="1470064"/>
            <a:ext cx="5184056" cy="5184056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DINEngschrift-Alternate" pitchFamily="2" charset="0"/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2908622" y="1117550"/>
            <a:ext cx="5911850" cy="5911850"/>
            <a:chOff x="1341800" y="1104424"/>
            <a:chExt cx="5911850" cy="5911850"/>
          </a:xfrm>
        </p:grpSpPr>
        <p:pic>
          <p:nvPicPr>
            <p:cNvPr id="32771" name="Picture 3" descr="C:\Users\eko\My Document\26 ICT4NGO\21 ICT4NGO\1 Gambar\Picture1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1800" y="1104424"/>
              <a:ext cx="5911850" cy="5911850"/>
            </a:xfrm>
            <a:prstGeom prst="rect">
              <a:avLst/>
            </a:prstGeom>
            <a:noFill/>
          </p:spPr>
        </p:pic>
        <p:sp>
          <p:nvSpPr>
            <p:cNvPr id="41" name="Oval 4"/>
            <p:cNvSpPr>
              <a:spLocks noChangeArrowheads="1"/>
            </p:cNvSpPr>
            <p:nvPr/>
          </p:nvSpPr>
          <p:spPr bwMode="auto">
            <a:xfrm>
              <a:off x="2357250" y="2119730"/>
              <a:ext cx="3870000" cy="3870000"/>
            </a:xfrm>
            <a:prstGeom prst="ellipse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DINEngschrift-Alternate" pitchFamily="2" charset="0"/>
              </a:endParaRPr>
            </a:p>
          </p:txBody>
        </p:sp>
      </p:grpSp>
      <p:pic>
        <p:nvPicPr>
          <p:cNvPr id="33" name="Picture 32" descr="C:\Users\eko\My Document\Picture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156019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C:\Users\eko\My Document\Picture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73016"/>
            <a:ext cx="1238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000636"/>
            <a:ext cx="1428727" cy="1423151"/>
          </a:xfrm>
          <a:prstGeom prst="rect">
            <a:avLst/>
          </a:prstGeom>
          <a:noFill/>
        </p:spPr>
      </p:pic>
      <p:pic>
        <p:nvPicPr>
          <p:cNvPr id="18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072074"/>
            <a:ext cx="1213573" cy="1208837"/>
          </a:xfrm>
          <a:prstGeom prst="rect">
            <a:avLst/>
          </a:prstGeom>
          <a:noFill/>
        </p:spPr>
      </p:pic>
      <p:pic>
        <p:nvPicPr>
          <p:cNvPr id="19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928670"/>
            <a:ext cx="1141855" cy="1137399"/>
          </a:xfrm>
          <a:prstGeom prst="rect">
            <a:avLst/>
          </a:prstGeom>
          <a:noFill/>
        </p:spPr>
      </p:pic>
      <p:pic>
        <p:nvPicPr>
          <p:cNvPr id="21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6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714480" y="285728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Keberlanjutan OMS Tergantung Pada Pengelolan Sumber </a:t>
            </a: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Daya </a:t>
            </a: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Organisasi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\\vmware-host\Shared Folders\Documents\Connected-Hands-over-Globe.jpg"/>
          <p:cNvPicPr>
            <a:picLocks noChangeAspect="1" noChangeArrowheads="1"/>
          </p:cNvPicPr>
          <p:nvPr/>
        </p:nvPicPr>
        <p:blipFill>
          <a:blip r:embed="rId2"/>
          <a:srcRect l="11569" t="11569" r="51124" b="23694"/>
          <a:stretch>
            <a:fillRect/>
          </a:stretch>
        </p:blipFill>
        <p:spPr bwMode="auto">
          <a:xfrm>
            <a:off x="1142976" y="1500174"/>
            <a:ext cx="2662295" cy="3500438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57186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2857496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Bagaimana Memulai?</a:t>
            </a:r>
            <a:endParaRPr lang="en-US" sz="5400" b="1" noProof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\\vmware-host\Shared Folders\Documents\Connected-Hands-over-Globe.jpg"/>
          <p:cNvPicPr>
            <a:picLocks noChangeAspect="1" noChangeArrowheads="1"/>
          </p:cNvPicPr>
          <p:nvPr/>
        </p:nvPicPr>
        <p:blipFill>
          <a:blip r:embed="rId2"/>
          <a:srcRect l="11569" t="11569" r="51124" b="23694"/>
          <a:stretch>
            <a:fillRect/>
          </a:stretch>
        </p:blipFill>
        <p:spPr bwMode="auto">
          <a:xfrm>
            <a:off x="1142976" y="1500174"/>
            <a:ext cx="2662295" cy="3500438"/>
          </a:xfrm>
          <a:prstGeom prst="rect">
            <a:avLst/>
          </a:prstGeom>
          <a:ln w="190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571868" y="1857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2857496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Menggalang Sumber </a:t>
            </a:r>
            <a:r>
              <a:rPr lang="en-US" sz="5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Daya </a:t>
            </a:r>
            <a:endParaRPr lang="en-US" sz="5400" b="1" noProof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3" name="Rectangle 2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99592" y="2492896"/>
            <a:ext cx="2016224" cy="122413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PEMETAAN PELUANG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92450" y="2492896"/>
            <a:ext cx="2151120" cy="122413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PENGEMBANGAN PRODUK/ LAYANAN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214290"/>
            <a:ext cx="450059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STRATEGI </a:t>
            </a:r>
            <a:r>
              <a:rPr lang="en-US" sz="3200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KEMITRAAN DENGAN KORPORASI </a:t>
            </a:r>
            <a:endParaRPr lang="en-US" sz="3200" noProof="1" smtClean="0">
              <a:solidFill>
                <a:schemeClr val="bg1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228184" y="2492896"/>
            <a:ext cx="2016224" cy="1224136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KOMUNIKASI DAN PEMASARAN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29352" y="2996952"/>
            <a:ext cx="360040" cy="28803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753116" y="2996952"/>
            <a:ext cx="360040" cy="28803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99592" y="4365104"/>
            <a:ext cx="734481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Jangan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dipandang sebagai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urutan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tahapan yang </a:t>
            </a:r>
            <a:r>
              <a:rPr lang="en-US" b="1" noProof="1" smtClean="0">
                <a:latin typeface="Arial" pitchFamily="34" charset="0"/>
                <a:cs typeface="Arial" pitchFamily="34" charset="0"/>
              </a:rPr>
              <a:t>LINIER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, melainkan sebagai rangkaian yang </a:t>
            </a:r>
            <a:r>
              <a:rPr lang="en-US" b="1" noProof="1" smtClean="0">
                <a:latin typeface="Arial" pitchFamily="34" charset="0"/>
                <a:cs typeface="Arial" pitchFamily="34" charset="0"/>
              </a:rPr>
              <a:t>ITERATIF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, prosesnya bukan garis lurus, lebih seperti proses spiralisasi.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Dilaksanakan dalam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kerangka organisasi, siapa melakukan apa, apa posisi dan peran masing-masing unit/personil?</a:t>
            </a:r>
            <a:endParaRPr lang="en-US" noProof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11" name="Rectangle 10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332656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MEMBACA KEBUTUHAN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1946736"/>
            <a:ext cx="7744374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b="1" noProof="1" smtClean="0">
                <a:latin typeface="Arial" pitchFamily="34" charset="0"/>
                <a:cs typeface="Arial" pitchFamily="34" charset="0"/>
              </a:rPr>
              <a:t>MELIHAT KELUAR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, terus menerus, bukan hanya kerja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sekali/periodik</a:t>
            </a:r>
            <a:endParaRPr lang="en-US" sz="2000" noProof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Riset, googling, dokumentasikan 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Inventarisir jaringan, bangun jaringan baru, petakan dan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identifikasi potensi manfaat/dukungan</a:t>
            </a:r>
            <a:endParaRPr lang="en-US" sz="2000" noProof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Identifikasi, gunakan, bangun agen (perantara)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Terbuka, pembelajar, adaptif, terutama terhadap isu-isu payung yang terkait dan tujuan/kebutuhan korporasi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Jangan memulai dengan meminta, ajak korporasi terlibat / informasikan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kegiatan kita, berikan manfaat terlebih dahulu, bangun relasi dengan pemerintah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pada saat yang sama</a:t>
            </a:r>
            <a:endParaRPr lang="en-US" sz="2000" noProof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Belajar dari kompetitor, kerjasama dan kolaborasi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akan  menguatkan kita</a:t>
            </a:r>
            <a:endParaRPr lang="en-US" sz="2000" noProof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endParaRPr lang="en-US" sz="2000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7452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noProof="1" smtClean="0">
                <a:solidFill>
                  <a:schemeClr val="bg1"/>
                </a:solidFill>
                <a:latin typeface="Corbel" pitchFamily="34" charset="0"/>
                <a:ea typeface="Tahoma" pitchFamily="34" charset="0"/>
                <a:cs typeface="Tahoma" pitchFamily="34" charset="0"/>
              </a:rPr>
              <a:t>PEMETAAN PELUANG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11" name="Rectangle 10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332656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MELAHIRKAN PRODUK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1946736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b="1" noProof="1" smtClean="0">
                <a:latin typeface="Arial" pitchFamily="34" charset="0"/>
                <a:cs typeface="Arial" pitchFamily="34" charset="0"/>
              </a:rPr>
              <a:t>MELIHAT KEDALAM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, terus menerus, bukan hanya kerja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sekali/periodik</a:t>
            </a:r>
            <a:endParaRPr lang="en-US" sz="2000" noProof="1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Ikuti cara pandang korporat tentang produk 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Produk bukan program atau kegiatan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Temukan niche, diferensiasi, karakter khusus/pembeda, unik dan unggul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Formulasi produk dalam narasi dan visual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Lahirkan: nama, logo, tagline, web, unit, target, dll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Lahirkan, maka produk akan memiliki siklus hidup sendiri,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besarkan, dan biarkan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tumbuh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terpisah dari induknya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Jangan terburu-buru mempersoalkan legalitas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endParaRPr lang="en-US" sz="2000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7452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noProof="1" smtClean="0">
                <a:solidFill>
                  <a:schemeClr val="bg1"/>
                </a:solidFill>
                <a:latin typeface="Corbel" pitchFamily="34" charset="0"/>
                <a:ea typeface="Tahoma" pitchFamily="34" charset="0"/>
                <a:cs typeface="Tahoma" pitchFamily="34" charset="0"/>
              </a:rPr>
              <a:t>PENGEMBANGAN PRODUK/LAYANAN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11" name="Rectangle 10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332656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MENDIRIKAN JEMBATAN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194673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Jika kita jeli melihat keluar dan kedalam, jika kita pandai membaca peluang/kebutuhan dan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tepat </a:t>
            </a:r>
            <a:r>
              <a:rPr lang="en-US" sz="2000" noProof="1" smtClean="0">
                <a:latin typeface="Arial" pitchFamily="34" charset="0"/>
                <a:cs typeface="Arial" pitchFamily="34" charset="0"/>
              </a:rPr>
              <a:t>dalam mengembangkan produk/layanan, maka tahapan ini hanyalah fase untuk menghubungkan, membangun jembatan 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Trust building, sincere, tulus.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Media dan strategi komunikasi, bisa jalan lurus, bisa memutar. Bisa menunjukkan apa produk kita, tapi juga bisa menunjukkan siapa kita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Temukan tim/personil pembuat closing deal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noProof="1" smtClean="0">
                <a:latin typeface="Arial" pitchFamily="34" charset="0"/>
                <a:cs typeface="Arial" pitchFamily="34" charset="0"/>
              </a:rPr>
              <a:t>Pelihara hubungan dengan hati dan hati-hati</a:t>
            </a:r>
            <a:endParaRPr lang="en-US" sz="2000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7452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noProof="1" smtClean="0">
                <a:solidFill>
                  <a:schemeClr val="bg1"/>
                </a:solidFill>
                <a:latin typeface="Corbel" pitchFamily="34" charset="0"/>
                <a:ea typeface="Tahoma" pitchFamily="34" charset="0"/>
                <a:cs typeface="Tahoma" pitchFamily="34" charset="0"/>
              </a:rPr>
              <a:t>KOMUNIKASI DAN PEMASARAN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48" name="Rectangle 47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332656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TIDAK BERDIRI SENDIRI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8794" y="7452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noProof="1" smtClean="0">
                <a:solidFill>
                  <a:schemeClr val="bg1"/>
                </a:solidFill>
                <a:latin typeface="Corbel" pitchFamily="34" charset="0"/>
                <a:ea typeface="Tahoma" pitchFamily="34" charset="0"/>
                <a:cs typeface="Tahoma" pitchFamily="34" charset="0"/>
              </a:rPr>
              <a:t>PENGGALANGAN DANA CSR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763688" y="1472206"/>
            <a:ext cx="5467231" cy="5269162"/>
            <a:chOff x="1792598" y="1155896"/>
            <a:chExt cx="5467231" cy="5269162"/>
          </a:xfrm>
        </p:grpSpPr>
        <p:grpSp>
          <p:nvGrpSpPr>
            <p:cNvPr id="7" name="Group 17"/>
            <p:cNvGrpSpPr/>
            <p:nvPr/>
          </p:nvGrpSpPr>
          <p:grpSpPr>
            <a:xfrm>
              <a:off x="3938854" y="1155896"/>
              <a:ext cx="1303754" cy="1250453"/>
              <a:chOff x="2064641" y="1544559"/>
              <a:chExt cx="2355538" cy="2259237"/>
            </a:xfrm>
            <a:solidFill>
              <a:srgbClr val="EDD7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Oval 4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err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Org’s</a:t>
                </a:r>
                <a:r>
                  <a:rPr lang="en-US" b="1" kern="1200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 Culture</a:t>
                </a:r>
                <a:endParaRPr lang="en-GB" b="1" kern="1200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23"/>
            <p:cNvGrpSpPr/>
            <p:nvPr/>
          </p:nvGrpSpPr>
          <p:grpSpPr>
            <a:xfrm>
              <a:off x="5178575" y="1598374"/>
              <a:ext cx="1303754" cy="1250453"/>
              <a:chOff x="2064641" y="1544559"/>
              <a:chExt cx="2355538" cy="2259237"/>
            </a:xfrm>
            <a:solidFill>
              <a:srgbClr val="EC760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2" name="Oval 41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Accountability</a:t>
                </a:r>
                <a:endParaRPr lang="en-US" b="1" kern="1200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26"/>
            <p:cNvGrpSpPr/>
            <p:nvPr/>
          </p:nvGrpSpPr>
          <p:grpSpPr>
            <a:xfrm>
              <a:off x="5956075" y="2605008"/>
              <a:ext cx="1303754" cy="1250453"/>
              <a:chOff x="2064641" y="1544559"/>
              <a:chExt cx="2355538" cy="2259237"/>
            </a:xfrm>
            <a:solidFill>
              <a:srgbClr val="E20C2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Oval 39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Oval 4"/>
              <p:cNvSpPr/>
              <p:nvPr/>
            </p:nvSpPr>
            <p:spPr>
              <a:xfrm>
                <a:off x="2069749" y="1964323"/>
                <a:ext cx="2341789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Knowledge Mgmt</a:t>
                </a:r>
                <a:endParaRPr lang="en-GB" b="1" kern="1200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9"/>
            <p:cNvGrpSpPr/>
            <p:nvPr/>
          </p:nvGrpSpPr>
          <p:grpSpPr>
            <a:xfrm>
              <a:off x="5897054" y="3855461"/>
              <a:ext cx="1308024" cy="1250453"/>
              <a:chOff x="2056926" y="1544559"/>
              <a:chExt cx="2363253" cy="2259237"/>
            </a:xfrm>
            <a:solidFill>
              <a:srgbClr val="E8238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Oval 37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Oval 4"/>
              <p:cNvSpPr/>
              <p:nvPr/>
            </p:nvSpPr>
            <p:spPr>
              <a:xfrm>
                <a:off x="2056926" y="1875417"/>
                <a:ext cx="2341789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ICT Utilization</a:t>
                </a:r>
                <a:endParaRPr lang="en-GB" b="1" kern="1200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32"/>
            <p:cNvGrpSpPr/>
            <p:nvPr/>
          </p:nvGrpSpPr>
          <p:grpSpPr>
            <a:xfrm>
              <a:off x="5126174" y="4890084"/>
              <a:ext cx="1368152" cy="1250453"/>
              <a:chOff x="2014402" y="1544559"/>
              <a:chExt cx="2471888" cy="2259237"/>
            </a:xfrm>
            <a:solidFill>
              <a:srgbClr val="7030A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Oval 35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Oval 4"/>
              <p:cNvSpPr/>
              <p:nvPr/>
            </p:nvSpPr>
            <p:spPr>
              <a:xfrm>
                <a:off x="2014402" y="1838704"/>
                <a:ext cx="24718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kern="1200" dirty="0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Other Resources Mobilization</a:t>
                </a:r>
                <a:endParaRPr lang="en-GB" sz="1600" b="1" kern="1200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35"/>
            <p:cNvGrpSpPr/>
            <p:nvPr/>
          </p:nvGrpSpPr>
          <p:grpSpPr>
            <a:xfrm>
              <a:off x="3874821" y="5174605"/>
              <a:ext cx="1303754" cy="1250453"/>
              <a:chOff x="2064641" y="1544559"/>
              <a:chExt cx="2355538" cy="2259237"/>
            </a:xfrm>
            <a:solidFill>
              <a:srgbClr val="9E989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Oval 3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Brand &amp; Images</a:t>
                </a:r>
                <a:endParaRPr lang="en-GB" b="1" kern="1200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38"/>
            <p:cNvGrpSpPr/>
            <p:nvPr/>
          </p:nvGrpSpPr>
          <p:grpSpPr>
            <a:xfrm>
              <a:off x="2554207" y="4824878"/>
              <a:ext cx="1512167" cy="1250453"/>
              <a:chOff x="1915038" y="1544559"/>
              <a:chExt cx="2732085" cy="2259237"/>
            </a:xfrm>
            <a:solidFill>
              <a:srgbClr val="3A3A3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Oval 4"/>
              <p:cNvSpPr/>
              <p:nvPr/>
            </p:nvSpPr>
            <p:spPr>
              <a:xfrm>
                <a:off x="1915038" y="1875417"/>
                <a:ext cx="2732085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Human Resources</a:t>
                </a:r>
                <a:endParaRPr lang="en-GB" b="1" kern="1200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1854447" y="3825772"/>
              <a:ext cx="1315891" cy="1250453"/>
              <a:chOff x="2042713" y="1544560"/>
              <a:chExt cx="2377465" cy="2259237"/>
            </a:xfr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Oval 29"/>
              <p:cNvSpPr/>
              <p:nvPr/>
            </p:nvSpPr>
            <p:spPr>
              <a:xfrm>
                <a:off x="2064641" y="1544560"/>
                <a:ext cx="2355537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042713" y="1970415"/>
                <a:ext cx="23417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b="1" kern="1200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" name="Group 44"/>
            <p:cNvGrpSpPr/>
            <p:nvPr/>
          </p:nvGrpSpPr>
          <p:grpSpPr>
            <a:xfrm>
              <a:off x="1792598" y="2560693"/>
              <a:ext cx="1502008" cy="2323139"/>
              <a:chOff x="1811754" y="1544559"/>
              <a:chExt cx="2713731" cy="4197295"/>
            </a:xfrm>
            <a:solidFill>
              <a:srgbClr val="0191C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Oval 27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Oval 4"/>
              <p:cNvSpPr/>
              <p:nvPr/>
            </p:nvSpPr>
            <p:spPr>
              <a:xfrm>
                <a:off x="1923497" y="1875417"/>
                <a:ext cx="26019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Structures</a:t>
                </a:r>
                <a:endParaRPr lang="en-GB" b="1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4"/>
              <p:cNvSpPr/>
              <p:nvPr/>
            </p:nvSpPr>
            <p:spPr>
              <a:xfrm>
                <a:off x="1811754" y="4144334"/>
                <a:ext cx="26019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Infra Structures</a:t>
                </a:r>
                <a:endParaRPr lang="en-GB" b="1" dirty="0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47"/>
            <p:cNvGrpSpPr/>
            <p:nvPr/>
          </p:nvGrpSpPr>
          <p:grpSpPr>
            <a:xfrm>
              <a:off x="2699133" y="1554253"/>
              <a:ext cx="1303754" cy="1250453"/>
              <a:chOff x="2064641" y="1544559"/>
              <a:chExt cx="2355538" cy="2259237"/>
            </a:xfrm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Oval 25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Policies</a:t>
                </a:r>
                <a:endParaRPr lang="en-GB" b="1" kern="1200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0"/>
            <p:cNvGrpSpPr/>
            <p:nvPr/>
          </p:nvGrpSpPr>
          <p:grpSpPr>
            <a:xfrm>
              <a:off x="3382763" y="2664433"/>
              <a:ext cx="2410424" cy="2311878"/>
              <a:chOff x="2064641" y="1544559"/>
              <a:chExt cx="2355538" cy="2259237"/>
            </a:xfrm>
            <a:gradFill flip="none" rotWithShape="1">
              <a:gsLst>
                <a:gs pos="0">
                  <a:srgbClr val="01AB7E"/>
                </a:gs>
                <a:gs pos="77000">
                  <a:srgbClr val="01AB7E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Oval 2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9000">
                    <a:srgbClr val="01CB96"/>
                  </a:gs>
                  <a:gs pos="72000">
                    <a:srgbClr val="01AB7E"/>
                  </a:gs>
                </a:gsLst>
                <a:lin ang="2700000" scaled="1"/>
                <a:tileRect/>
              </a:gra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Oval 4"/>
              <p:cNvSpPr/>
              <p:nvPr/>
            </p:nvSpPr>
            <p:spPr>
              <a:xfrm>
                <a:off x="2259965" y="1875417"/>
                <a:ext cx="1970314" cy="159752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dirty="0" err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Penggalangan</a:t>
                </a:r>
                <a:r>
                  <a:rPr lang="en-US" sz="2400" b="1" kern="1200" dirty="0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 Dana CSR</a:t>
                </a:r>
                <a:endParaRPr lang="en-GB" sz="2400" b="1" kern="1200" dirty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0" y="0"/>
            <a:ext cx="8143900" cy="1396580"/>
            <a:chOff x="0" y="0"/>
            <a:chExt cx="8143900" cy="1396580"/>
          </a:xfrm>
        </p:grpSpPr>
        <p:sp>
          <p:nvSpPr>
            <p:cNvPr id="48" name="Rectangle 47"/>
            <p:cNvSpPr/>
            <p:nvPr/>
          </p:nvSpPr>
          <p:spPr>
            <a:xfrm>
              <a:off x="1543674" y="0"/>
              <a:ext cx="6600226" cy="134076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3" cstate="print"/>
            <a:srcRect t="4762" r="20000" b="-1"/>
            <a:stretch>
              <a:fillRect/>
            </a:stretch>
          </p:blipFill>
          <p:spPr bwMode="auto">
            <a:xfrm flipH="1">
              <a:off x="0" y="0"/>
              <a:ext cx="1643042" cy="1396580"/>
            </a:xfrm>
            <a:prstGeom prst="rect">
              <a:avLst/>
            </a:prstGeom>
            <a:noFill/>
          </p:spPr>
        </p:pic>
      </p:grpSp>
      <p:sp>
        <p:nvSpPr>
          <p:cNvPr id="4" name="Rectangle 3"/>
          <p:cNvSpPr/>
          <p:nvPr/>
        </p:nvSpPr>
        <p:spPr>
          <a:xfrm>
            <a:off x="0" y="1340768"/>
            <a:ext cx="9144000" cy="72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00392" y="0"/>
            <a:ext cx="1043608" cy="13407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8794" y="332656"/>
            <a:ext cx="56886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 noProof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TIDAK SEDERHANA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8794" y="74525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noProof="1" smtClean="0">
                <a:solidFill>
                  <a:schemeClr val="bg1"/>
                </a:solidFill>
                <a:latin typeface="Corbel" pitchFamily="34" charset="0"/>
                <a:ea typeface="Tahoma" pitchFamily="34" charset="0"/>
                <a:cs typeface="Tahoma" pitchFamily="34" charset="0"/>
              </a:rPr>
              <a:t>PENGGALANGAN DANA CSR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763688" y="1472206"/>
            <a:ext cx="5472608" cy="5269162"/>
            <a:chOff x="1792598" y="1155896"/>
            <a:chExt cx="5472608" cy="5269162"/>
          </a:xfrm>
        </p:grpSpPr>
        <p:grpSp>
          <p:nvGrpSpPr>
            <p:cNvPr id="7" name="Group 17"/>
            <p:cNvGrpSpPr/>
            <p:nvPr/>
          </p:nvGrpSpPr>
          <p:grpSpPr>
            <a:xfrm>
              <a:off x="3938854" y="1155896"/>
              <a:ext cx="1303754" cy="1250453"/>
              <a:chOff x="2064641" y="1544559"/>
              <a:chExt cx="2355538" cy="2259237"/>
            </a:xfrm>
            <a:solidFill>
              <a:srgbClr val="EDD7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Oval 4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Oval 4"/>
              <p:cNvSpPr/>
              <p:nvPr/>
            </p:nvSpPr>
            <p:spPr>
              <a:xfrm>
                <a:off x="2228246" y="1875417"/>
                <a:ext cx="2065113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Energi</a:t>
                </a:r>
                <a:r>
                  <a:rPr lang="en-US" b="1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 </a:t>
                </a:r>
                <a:r>
                  <a:rPr lang="en-US" b="1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Konsisten</a:t>
                </a:r>
                <a:endParaRPr lang="en-GB" b="1" kern="12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oup 23"/>
            <p:cNvGrpSpPr/>
            <p:nvPr/>
          </p:nvGrpSpPr>
          <p:grpSpPr>
            <a:xfrm>
              <a:off x="5178575" y="1598374"/>
              <a:ext cx="1303754" cy="1250453"/>
              <a:chOff x="2064641" y="1544559"/>
              <a:chExt cx="2355538" cy="2259237"/>
            </a:xfrm>
            <a:solidFill>
              <a:srgbClr val="EC760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2" name="Oval 41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Motivasi</a:t>
                </a:r>
                <a:endParaRPr lang="en-US" b="1" kern="1200" noProof="1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" name="Group 26"/>
            <p:cNvGrpSpPr/>
            <p:nvPr/>
          </p:nvGrpSpPr>
          <p:grpSpPr>
            <a:xfrm>
              <a:off x="5956075" y="2605008"/>
              <a:ext cx="1309131" cy="1250453"/>
              <a:chOff x="2064640" y="1544559"/>
              <a:chExt cx="2365252" cy="2259237"/>
            </a:xfrm>
            <a:solidFill>
              <a:srgbClr val="E20C2E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Oval 39"/>
              <p:cNvSpPr/>
              <p:nvPr/>
            </p:nvSpPr>
            <p:spPr>
              <a:xfrm>
                <a:off x="2064640" y="1544559"/>
                <a:ext cx="2355537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Oval 4"/>
              <p:cNvSpPr/>
              <p:nvPr/>
            </p:nvSpPr>
            <p:spPr>
              <a:xfrm>
                <a:off x="2088104" y="1964323"/>
                <a:ext cx="23417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Sungguh2</a:t>
                </a:r>
                <a:endParaRPr lang="en-GB" b="1" kern="1200" noProof="1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" name="Group 29"/>
            <p:cNvGrpSpPr/>
            <p:nvPr/>
          </p:nvGrpSpPr>
          <p:grpSpPr>
            <a:xfrm>
              <a:off x="5897054" y="3855461"/>
              <a:ext cx="1308024" cy="1250453"/>
              <a:chOff x="2056926" y="1544559"/>
              <a:chExt cx="2363253" cy="2259237"/>
            </a:xfrm>
            <a:solidFill>
              <a:srgbClr val="E8238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Oval 37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Oval 4"/>
              <p:cNvSpPr/>
              <p:nvPr/>
            </p:nvSpPr>
            <p:spPr>
              <a:xfrm>
                <a:off x="2056926" y="1875417"/>
                <a:ext cx="2341789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Tulus</a:t>
                </a:r>
                <a:endParaRPr lang="en-GB" b="1" kern="1200" noProof="1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32"/>
            <p:cNvGrpSpPr/>
            <p:nvPr/>
          </p:nvGrpSpPr>
          <p:grpSpPr>
            <a:xfrm>
              <a:off x="5126174" y="4890084"/>
              <a:ext cx="1368152" cy="1250453"/>
              <a:chOff x="2014402" y="1544559"/>
              <a:chExt cx="2471888" cy="2259237"/>
            </a:xfrm>
            <a:solidFill>
              <a:srgbClr val="7030A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Oval 35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Oval 4"/>
              <p:cNvSpPr/>
              <p:nvPr/>
            </p:nvSpPr>
            <p:spPr>
              <a:xfrm>
                <a:off x="2014402" y="1838704"/>
                <a:ext cx="24718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Empati</a:t>
                </a:r>
                <a:endParaRPr lang="en-GB" b="1" kern="1200" noProof="1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35"/>
            <p:cNvGrpSpPr/>
            <p:nvPr/>
          </p:nvGrpSpPr>
          <p:grpSpPr>
            <a:xfrm>
              <a:off x="3874821" y="5174605"/>
              <a:ext cx="1303754" cy="1250453"/>
              <a:chOff x="2064641" y="1544559"/>
              <a:chExt cx="2355538" cy="2259237"/>
            </a:xfrm>
            <a:solidFill>
              <a:srgbClr val="9E989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Oval 3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Kerja</a:t>
                </a:r>
                <a:r>
                  <a:rPr lang="en-US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 </a:t>
                </a:r>
                <a:r>
                  <a:rPr lang="en-US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Keras</a:t>
                </a:r>
                <a:endParaRPr lang="en-GB" b="1" kern="12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38"/>
            <p:cNvGrpSpPr/>
            <p:nvPr/>
          </p:nvGrpSpPr>
          <p:grpSpPr>
            <a:xfrm>
              <a:off x="2554207" y="4824878"/>
              <a:ext cx="1512167" cy="1250453"/>
              <a:chOff x="1915038" y="1544559"/>
              <a:chExt cx="2732085" cy="2259237"/>
            </a:xfrm>
            <a:solidFill>
              <a:srgbClr val="3A3A3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Oval 31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Oval 4"/>
              <p:cNvSpPr/>
              <p:nvPr/>
            </p:nvSpPr>
            <p:spPr>
              <a:xfrm>
                <a:off x="1915038" y="1875417"/>
                <a:ext cx="2732085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Berani</a:t>
                </a:r>
                <a:r>
                  <a:rPr lang="en-US" b="1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              </a:t>
                </a:r>
                <a:r>
                  <a:rPr lang="en-US" b="1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Malu</a:t>
                </a:r>
                <a:endParaRPr lang="en-GB" b="1" kern="1200" noProof="1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1854447" y="3825772"/>
              <a:ext cx="1315891" cy="1250453"/>
              <a:chOff x="2042713" y="1544560"/>
              <a:chExt cx="2377465" cy="2259237"/>
            </a:xfrm>
            <a:solidFill>
              <a:srgbClr val="0070C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Oval 29"/>
              <p:cNvSpPr/>
              <p:nvPr/>
            </p:nvSpPr>
            <p:spPr>
              <a:xfrm>
                <a:off x="2064641" y="1544560"/>
                <a:ext cx="2355537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042713" y="1970415"/>
                <a:ext cx="23417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b="1" kern="12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7" name="Group 44"/>
            <p:cNvGrpSpPr/>
            <p:nvPr/>
          </p:nvGrpSpPr>
          <p:grpSpPr>
            <a:xfrm>
              <a:off x="1792598" y="2560693"/>
              <a:ext cx="1502008" cy="2323139"/>
              <a:chOff x="1811754" y="1544559"/>
              <a:chExt cx="2713731" cy="4197295"/>
            </a:xfrm>
            <a:solidFill>
              <a:srgbClr val="0191C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8" name="Oval 27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Oval 4"/>
              <p:cNvSpPr/>
              <p:nvPr/>
            </p:nvSpPr>
            <p:spPr>
              <a:xfrm>
                <a:off x="1923497" y="1875417"/>
                <a:ext cx="26019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Responsif</a:t>
                </a:r>
                <a:endParaRPr lang="en-GB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46" name="Oval 4"/>
              <p:cNvSpPr/>
              <p:nvPr/>
            </p:nvSpPr>
            <p:spPr>
              <a:xfrm>
                <a:off x="1811754" y="4144334"/>
                <a:ext cx="2601988" cy="159752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noProof="1" smtClean="0">
                    <a:solidFill>
                      <a:schemeClr val="bg1"/>
                    </a:solidFill>
                    <a:latin typeface="Arial Narrow" pitchFamily="34" charset="0"/>
                    <a:cs typeface="Arial" pitchFamily="34" charset="0"/>
                  </a:rPr>
                  <a:t>Tekun</a:t>
                </a:r>
                <a:endParaRPr lang="en-GB" b="1" noProof="1">
                  <a:solidFill>
                    <a:schemeClr val="bg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" name="Group 47"/>
            <p:cNvGrpSpPr/>
            <p:nvPr/>
          </p:nvGrpSpPr>
          <p:grpSpPr>
            <a:xfrm>
              <a:off x="2699133" y="1554253"/>
              <a:ext cx="1303754" cy="1250453"/>
              <a:chOff x="2064641" y="1544559"/>
              <a:chExt cx="2355538" cy="2259237"/>
            </a:xfrm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Oval 25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pFill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409602" y="1875417"/>
                <a:ext cx="1665616" cy="15975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Elegan</a:t>
                </a:r>
                <a:endParaRPr lang="en-GB" b="1" kern="12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Group 50"/>
            <p:cNvGrpSpPr/>
            <p:nvPr/>
          </p:nvGrpSpPr>
          <p:grpSpPr>
            <a:xfrm>
              <a:off x="3382763" y="2664433"/>
              <a:ext cx="2410424" cy="2311878"/>
              <a:chOff x="2064641" y="1544559"/>
              <a:chExt cx="2355538" cy="2259237"/>
            </a:xfrm>
            <a:gradFill flip="none" rotWithShape="1">
              <a:gsLst>
                <a:gs pos="0">
                  <a:srgbClr val="01AB7E"/>
                </a:gs>
                <a:gs pos="77000">
                  <a:srgbClr val="01AB7E"/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Oval 23"/>
              <p:cNvSpPr/>
              <p:nvPr/>
            </p:nvSpPr>
            <p:spPr>
              <a:xfrm>
                <a:off x="2064641" y="1544559"/>
                <a:ext cx="2355538" cy="225923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49000">
                    <a:srgbClr val="01CB96"/>
                  </a:gs>
                  <a:gs pos="72000">
                    <a:srgbClr val="01AB7E"/>
                  </a:gs>
                </a:gsLst>
                <a:lin ang="2700000" scaled="1"/>
                <a:tileRect/>
              </a:gra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Oval 4"/>
              <p:cNvSpPr/>
              <p:nvPr/>
            </p:nvSpPr>
            <p:spPr>
              <a:xfrm>
                <a:off x="2259965" y="1875417"/>
                <a:ext cx="1970314" cy="1597521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</a:bodyPr>
              <a:lstStyle/>
              <a:p>
                <a:pPr lvl="0" algn="ctr" defTabSz="1066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400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Penggalangan</a:t>
                </a:r>
                <a:r>
                  <a:rPr lang="en-US" sz="2400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 Dana </a:t>
                </a:r>
                <a:r>
                  <a:rPr lang="en-US" sz="2400" b="1" kern="1200" noProof="1" smtClean="0">
                    <a:solidFill>
                      <a:schemeClr val="tx1"/>
                    </a:solidFill>
                    <a:latin typeface="Arial Narrow" pitchFamily="34" charset="0"/>
                    <a:cs typeface="Arial" pitchFamily="34" charset="0"/>
                  </a:rPr>
                  <a:t>CSR</a:t>
                </a:r>
                <a:endParaRPr lang="en-GB" sz="2400" b="1" kern="12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7538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\\vmware-host\Shared Folders\Documents\10 Alliance\1 Administrasi\3 Logo\Penabulu Foundation\pnblfound-logo_taglin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-20000"/>
          </a:blip>
          <a:srcRect b="43973"/>
          <a:stretch>
            <a:fillRect/>
          </a:stretch>
        </p:blipFill>
        <p:spPr bwMode="auto">
          <a:xfrm>
            <a:off x="1857356" y="2782669"/>
            <a:ext cx="5857916" cy="191450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23290" y="4425743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www.penabulu.id</a:t>
            </a:r>
          </a:p>
          <a:p>
            <a:r>
              <a:rPr lang="en-US" b="1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www.jembatantiga.com</a:t>
            </a:r>
            <a:endParaRPr lang="en-US" b="1" noProof="1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endParaRPr lang="en-US" b="1" noProof="1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r>
              <a:rPr lang="en-US" b="1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Eko </a:t>
            </a:r>
            <a:r>
              <a:rPr lang="en-US" b="1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Komara</a:t>
            </a:r>
            <a:endParaRPr lang="en-US" b="1" noProof="1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r>
              <a:rPr lang="en-US" b="1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eko@penabulu.or.id</a:t>
            </a:r>
            <a:endParaRPr lang="en-US" b="1" noProof="1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23290" y="1928802"/>
            <a:ext cx="492922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Terimakasih</a:t>
            </a:r>
            <a:endParaRPr lang="en-US" sz="4400" b="1" noProof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05000" y="1362076"/>
            <a:ext cx="6629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d-ID" sz="4000" b="1" i="0" u="none" strike="noStrike" cap="none" normalizeH="0" baseline="0" noProof="1" smtClean="0">
                <a:ln>
                  <a:noFill/>
                </a:ln>
                <a:solidFill>
                  <a:srgbClr val="FF0066"/>
                </a:solidFill>
                <a:effectLst/>
                <a:latin typeface="Arial Narrow" pitchFamily="34" charset="0"/>
                <a:cs typeface="Arial" pitchFamily="34" charset="0"/>
              </a:rPr>
              <a:t>Sumber Daya</a:t>
            </a:r>
            <a:r>
              <a:rPr kumimoji="0" lang="en-US" sz="4000" b="1" i="0" u="none" strike="noStrike" cap="none" normalizeH="0" baseline="0" noProof="1" smtClean="0">
                <a:ln>
                  <a:noFill/>
                </a:ln>
                <a:solidFill>
                  <a:srgbClr val="FF0066"/>
                </a:solidFill>
                <a:effectLst/>
                <a:latin typeface="Arial Narrow" pitchFamily="34" charset="0"/>
                <a:cs typeface="Arial" pitchFamily="34" charset="0"/>
              </a:rPr>
              <a:t> Organisasi</a:t>
            </a:r>
            <a:endParaRPr kumimoji="0" lang="en-GB" sz="4000" b="1" i="0" u="none" strike="noStrike" cap="none" normalizeH="0" baseline="0" noProof="1" smtClean="0">
              <a:ln>
                <a:noFill/>
              </a:ln>
              <a:solidFill>
                <a:srgbClr val="FF0066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en-US" sz="2400" noProof="1" smtClean="0">
                <a:latin typeface="Arial" pitchFamily="34" charset="0"/>
                <a:cs typeface="Arial" pitchFamily="34" charset="0"/>
              </a:rPr>
              <a:t>Terdiri dari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umber daya manusia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, jasa,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pengetahuan dan konsep/pemikiran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)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barang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seperti uang, material,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informa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atau bentuk lainnya yang digunakan bagi mencapai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tujuan organisasi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30288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marL="1030288" fontAlgn="base">
              <a:spcBef>
                <a:spcPct val="0"/>
              </a:spcBef>
            </a:pPr>
            <a:r>
              <a:rPr lang="id-ID" sz="2400" noProof="1" smtClean="0">
                <a:latin typeface="Arial" pitchFamily="34" charset="0"/>
                <a:cs typeface="Arial" pitchFamily="34" charset="0"/>
              </a:rPr>
              <a:t>Sumber daya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dapat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berbentuk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keuangan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non-keuangan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yang mendukung pemenuhan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kebutuhan organisasi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. </a:t>
            </a:r>
            <a:endParaRPr kumimoji="0" lang="en-GB" sz="2400" i="0" u="none" strike="noStrike" cap="none" normalizeH="0" baseline="0" noProof="1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1259632" y="1772816"/>
            <a:ext cx="3749836" cy="2664296"/>
            <a:chOff x="1259632" y="2420888"/>
            <a:chExt cx="3749836" cy="2664296"/>
          </a:xfrm>
        </p:grpSpPr>
        <p:cxnSp>
          <p:nvCxnSpPr>
            <p:cNvPr id="32774" name="AutoShape 6"/>
            <p:cNvCxnSpPr>
              <a:cxnSpLocks noChangeShapeType="1"/>
            </p:cNvCxnSpPr>
            <p:nvPr/>
          </p:nvCxnSpPr>
          <p:spPr bwMode="auto">
            <a:xfrm>
              <a:off x="1403648" y="5085184"/>
              <a:ext cx="3605820" cy="0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  <p:cxnSp>
          <p:nvCxnSpPr>
            <p:cNvPr id="32775" name="AutoShape 7"/>
            <p:cNvCxnSpPr>
              <a:cxnSpLocks noChangeShapeType="1"/>
            </p:cNvCxnSpPr>
            <p:nvPr/>
          </p:nvCxnSpPr>
          <p:spPr bwMode="auto">
            <a:xfrm flipV="1">
              <a:off x="1259632" y="2780928"/>
              <a:ext cx="1147482" cy="2066896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  <p:cxnSp>
          <p:nvCxnSpPr>
            <p:cNvPr id="32776" name="AutoShape 8"/>
            <p:cNvCxnSpPr>
              <a:cxnSpLocks noChangeShapeType="1"/>
            </p:cNvCxnSpPr>
            <p:nvPr/>
          </p:nvCxnSpPr>
          <p:spPr bwMode="auto">
            <a:xfrm flipH="1" flipV="1">
              <a:off x="2483770" y="2420888"/>
              <a:ext cx="1800198" cy="2448272"/>
            </a:xfrm>
            <a:prstGeom prst="straightConnector1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lgDash"/>
              <a:round/>
              <a:headEnd/>
              <a:tailEnd/>
            </a:ln>
          </p:spPr>
        </p:cxnSp>
      </p:grp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3276376" y="1470064"/>
            <a:ext cx="5184056" cy="5184056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DINEngschrift-Alternate" pitchFamily="2" charset="0"/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2908622" y="1117550"/>
            <a:ext cx="5911850" cy="5911850"/>
            <a:chOff x="1341800" y="1104424"/>
            <a:chExt cx="5911850" cy="5911850"/>
          </a:xfrm>
        </p:grpSpPr>
        <p:pic>
          <p:nvPicPr>
            <p:cNvPr id="32771" name="Picture 3" descr="C:\Users\eko\My Document\26 ICT4NGO\21 ICT4NGO\1 Gambar\Picture1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1800" y="1104424"/>
              <a:ext cx="5911850" cy="5911850"/>
            </a:xfrm>
            <a:prstGeom prst="rect">
              <a:avLst/>
            </a:prstGeom>
            <a:noFill/>
          </p:spPr>
        </p:pic>
        <p:sp>
          <p:nvSpPr>
            <p:cNvPr id="41" name="Oval 4"/>
            <p:cNvSpPr>
              <a:spLocks noChangeArrowheads="1"/>
            </p:cNvSpPr>
            <p:nvPr/>
          </p:nvSpPr>
          <p:spPr bwMode="auto">
            <a:xfrm>
              <a:off x="2357250" y="2119730"/>
              <a:ext cx="3870000" cy="3870000"/>
            </a:xfrm>
            <a:prstGeom prst="ellipse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DINEngschrift-Alternate" pitchFamily="2" charset="0"/>
              </a:endParaRPr>
            </a:p>
          </p:txBody>
        </p:sp>
      </p:grpSp>
      <p:pic>
        <p:nvPicPr>
          <p:cNvPr id="33" name="Picture 32" descr="C:\Users\eko\My Document\Picture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156019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C:\Users\eko\My Document\Picture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73016"/>
            <a:ext cx="1238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5000636"/>
            <a:ext cx="1428727" cy="1423151"/>
          </a:xfrm>
          <a:prstGeom prst="rect">
            <a:avLst/>
          </a:prstGeom>
          <a:noFill/>
        </p:spPr>
      </p:pic>
      <p:pic>
        <p:nvPicPr>
          <p:cNvPr id="18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5072074"/>
            <a:ext cx="1213573" cy="1208837"/>
          </a:xfrm>
          <a:prstGeom prst="rect">
            <a:avLst/>
          </a:prstGeom>
          <a:noFill/>
        </p:spPr>
      </p:pic>
      <p:pic>
        <p:nvPicPr>
          <p:cNvPr id="19" name="Picture 2" descr="\\vmware-host\Shared Folders\Documents\Picture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928670"/>
            <a:ext cx="1141855" cy="1137399"/>
          </a:xfrm>
          <a:prstGeom prst="rect">
            <a:avLst/>
          </a:prstGeom>
          <a:noFill/>
        </p:spPr>
      </p:pic>
      <p:pic>
        <p:nvPicPr>
          <p:cNvPr id="21" name="Picture 2" descr="C:\Users\eko\My Document\Yayasan Penabulu ORID\01 HIVOS\8 Project\05 Fundraising Learning\1 Bahan Gambar\Connected-Hands-over-Globe.jpg"/>
          <p:cNvPicPr>
            <a:picLocks noChangeAspect="1" noChangeArrowheads="1"/>
          </p:cNvPicPr>
          <p:nvPr/>
        </p:nvPicPr>
        <p:blipFill>
          <a:blip r:embed="rId6" cstate="print"/>
          <a:srcRect t="4762" r="20000" b="-1"/>
          <a:stretch>
            <a:fillRect/>
          </a:stretch>
        </p:blipFill>
        <p:spPr bwMode="auto">
          <a:xfrm flipH="1">
            <a:off x="0" y="0"/>
            <a:ext cx="1428728" cy="1214414"/>
          </a:xfrm>
          <a:prstGeom prst="rect">
            <a:avLst/>
          </a:prstGeom>
          <a:noFill/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714480" y="428604"/>
            <a:ext cx="700092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Jenis Sumber Daya OMS</a:t>
            </a: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91144" y="500042"/>
            <a:ext cx="696713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lang="en-GB" sz="36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id-ID" sz="36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obilisasi atau Penggalangan Sumber Daya</a:t>
            </a:r>
          </a:p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id-ID" sz="2400" noProof="1" smtClean="0">
                <a:latin typeface="Arial" pitchFamily="34" charset="0"/>
                <a:cs typeface="Arial" pitchFamily="34" charset="0"/>
              </a:rPr>
              <a:t>Mobilisasi atau penggalangan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sumber daya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adalah sebuah proses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yang akan mengidentifikasi sumber daya utama organisasi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bagi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pelaksanaan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keberlanjutan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aktivitas dalam pencapaian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visi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misi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 organisasi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</a:pPr>
            <a:r>
              <a:rPr lang="id-ID" sz="2400" noProof="1" smtClean="0">
                <a:latin typeface="Arial" pitchFamily="34" charset="0"/>
                <a:cs typeface="Arial" pitchFamily="34" charset="0"/>
              </a:rPr>
              <a:t>Mobilisasi Sumber Daya berarti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peningkatan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pengetahuan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kapasitas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 pen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gelolaan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 sumber daya yang dimiliki organisasi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 dan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perluasan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sumber-sumber daya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 baru. </a:t>
            </a:r>
          </a:p>
          <a:p>
            <a:pPr fontAlgn="base">
              <a:spcBef>
                <a:spcPct val="0"/>
              </a:spcBef>
            </a:pPr>
            <a:endParaRPr lang="en-GB" sz="24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891144" y="685800"/>
            <a:ext cx="689569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lang="en-GB" sz="36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M</a:t>
            </a:r>
            <a:r>
              <a:rPr lang="id-ID" sz="36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obilisasi atau Penggalangan Sumber Daya</a:t>
            </a:r>
          </a:p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id-ID" sz="2400" noProof="1" smtClean="0">
                <a:latin typeface="Arial" pitchFamily="34" charset="0"/>
                <a:cs typeface="Arial" pitchFamily="34" charset="0"/>
              </a:rPr>
              <a:t>Mobilisasi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umber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aya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tidak hanya berarti penggalangan dana tambahan, namun juga berarti proses pencapaian visi dan misi organisasi melalui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mobilisasi pengetahuan, penggunaan secara maksimal keterampilan, </a:t>
            </a:r>
            <a:r>
              <a:rPr lang="en-US" sz="2400" b="1" noProof="1" smtClean="0">
                <a:latin typeface="Arial" pitchFamily="34" charset="0"/>
                <a:cs typeface="Arial" pitchFamily="34" charset="0"/>
              </a:rPr>
              <a:t>teknologi, jaringan </a:t>
            </a:r>
            <a:r>
              <a:rPr lang="id-ID" sz="2400" b="1" noProof="1" smtClean="0">
                <a:latin typeface="Arial" pitchFamily="34" charset="0"/>
                <a:cs typeface="Arial" pitchFamily="34" charset="0"/>
              </a:rPr>
              <a:t>dll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. </a:t>
            </a: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</a:pPr>
            <a:r>
              <a:rPr lang="id-ID" sz="2400" noProof="1" smtClean="0">
                <a:latin typeface="Arial" pitchFamily="34" charset="0"/>
                <a:cs typeface="Arial" pitchFamily="34" charset="0"/>
              </a:rPr>
              <a:t>Ini juga berarti penemuan potensi 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jenis dan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daya baru yang dapat membantu pencapaian tujuan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noProof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noProof="1" smtClean="0">
                <a:latin typeface="Arial" pitchFamily="34" charset="0"/>
                <a:cs typeface="Arial" pitchFamily="34" charset="0"/>
              </a:rPr>
              <a:t>.</a:t>
            </a:r>
            <a:endParaRPr lang="id-ID" sz="24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11" name="Rounded Rectangle 10"/>
          <p:cNvSpPr/>
          <p:nvPr/>
        </p:nvSpPr>
        <p:spPr>
          <a:xfrm>
            <a:off x="2057400" y="6172199"/>
            <a:ext cx="2590800" cy="40732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manusia/jasa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6172199"/>
            <a:ext cx="3657600" cy="40732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barang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57400" y="5638800"/>
            <a:ext cx="3886200" cy="40732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non finansial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96000" y="5638800"/>
            <a:ext cx="2362200" cy="407325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finansial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7000" y="4698075"/>
            <a:ext cx="5105400" cy="48352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perluasan sumber daya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7848600" y="4625340"/>
            <a:ext cx="533400" cy="533400"/>
          </a:xfrm>
          <a:prstGeom prst="rightArrow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2057400" y="4625340"/>
            <a:ext cx="533400" cy="533400"/>
          </a:xfrm>
          <a:prstGeom prst="rightArrow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667000" y="3352800"/>
            <a:ext cx="3200400" cy="35467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peningkatan ketrampilan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6200000">
            <a:off x="7810500" y="3695700"/>
            <a:ext cx="609600" cy="533400"/>
          </a:xfrm>
          <a:prstGeom prst="rightArrow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6200000">
            <a:off x="2019300" y="3695700"/>
            <a:ext cx="609600" cy="533400"/>
          </a:xfrm>
          <a:prstGeom prst="rightArrow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5029200" y="5257800"/>
            <a:ext cx="381000" cy="304800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5029200" y="2971800"/>
            <a:ext cx="381000" cy="304800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057400" y="2514600"/>
            <a:ext cx="22860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pengembangan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5029200" y="1615440"/>
            <a:ext cx="381000" cy="304800"/>
          </a:xfrm>
          <a:prstGeom prst="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057400" y="914400"/>
            <a:ext cx="6400800" cy="609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 ORGANISASI</a:t>
            </a:r>
            <a:endParaRPr lang="en-US" sz="2000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2057400" y="304800"/>
            <a:ext cx="64008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VISI ORGANISASI</a:t>
            </a:r>
            <a:endParaRPr lang="en-US" sz="2400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43600" y="3352800"/>
            <a:ext cx="1828800" cy="12192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pengelolaan sumber daya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67000" y="3783675"/>
            <a:ext cx="3200400" cy="35467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peningkatan pengetahuan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667000" y="4217325"/>
            <a:ext cx="3200400" cy="35467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latin typeface="Arial" pitchFamily="34" charset="0"/>
                <a:cs typeface="Arial" pitchFamily="34" charset="0"/>
              </a:rPr>
              <a:t>peningkatan kapasitas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419600" y="2514600"/>
            <a:ext cx="19050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implementasi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400800" y="2514600"/>
            <a:ext cx="20574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keberlanjutan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057400" y="2011680"/>
            <a:ext cx="17526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kegiatan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886200" y="2011680"/>
            <a:ext cx="20574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proyek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19800" y="2011680"/>
            <a:ext cx="2438400" cy="40732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program</a:t>
            </a:r>
            <a:endParaRPr lang="en-US" b="1" noProof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891144" y="500042"/>
            <a:ext cx="69671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</a:pPr>
            <a:r>
              <a:rPr lang="en-GB" sz="36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Bentuk-bentuk Penggalangan Sumber Daya</a:t>
            </a:r>
          </a:p>
          <a:p>
            <a:pPr lvl="0" fontAlgn="base">
              <a:spcBef>
                <a:spcPct val="0"/>
              </a:spcBef>
            </a:pPr>
            <a:endParaRPr lang="en-US" sz="2400" noProof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7" name="Rounded Rectangle 6"/>
          <p:cNvSpPr/>
          <p:nvPr/>
        </p:nvSpPr>
        <p:spPr>
          <a:xfrm>
            <a:off x="2057400" y="2286000"/>
            <a:ext cx="16002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sukarelawan</a:t>
            </a:r>
            <a:endParaRPr lang="en-US" b="1" noProof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57400" y="2735580"/>
            <a:ext cx="27432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perolehan penghasilan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867400" y="2286000"/>
            <a:ext cx="17526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keanggotaan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67400" y="2735580"/>
            <a:ext cx="22098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kegiatan khusus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7400" y="3200400"/>
            <a:ext cx="2590800" cy="79248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noProof="1" smtClean="0">
                <a:latin typeface="Arial" pitchFamily="34" charset="0"/>
                <a:cs typeface="Arial" pitchFamily="34" charset="0"/>
              </a:rPr>
              <a:t>cost recovery</a:t>
            </a:r>
            <a:r>
              <a:rPr lang="id-ID" b="1" i="1" noProof="1" smtClean="0">
                <a:latin typeface="Arial" pitchFamily="34" charset="0"/>
                <a:cs typeface="Arial" pitchFamily="34" charset="0"/>
              </a:rPr>
              <a:t>/</a:t>
            </a:r>
          </a:p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pengembalian biaya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57400" y="3802380"/>
            <a:ext cx="14859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unit usaha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400" y="4259580"/>
            <a:ext cx="3276600" cy="3810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dukungan lembaga donor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057400" y="4716780"/>
            <a:ext cx="2133600" cy="3810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donasi individu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057400" y="5173980"/>
            <a:ext cx="2971800" cy="38862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kontribusi sektor bisnis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57400" y="5631180"/>
            <a:ext cx="2133600" cy="38862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b="1" noProof="1" smtClean="0">
                <a:latin typeface="Arial" pitchFamily="34" charset="0"/>
                <a:cs typeface="Arial" pitchFamily="34" charset="0"/>
              </a:rPr>
              <a:t>sumber daya lain</a:t>
            </a:r>
            <a:endParaRPr lang="en-US" b="1" noProof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Elbow Connector 17"/>
          <p:cNvCxnSpPr>
            <a:stCxn id="8" idx="3"/>
            <a:endCxn id="9" idx="1"/>
          </p:cNvCxnSpPr>
          <p:nvPr/>
        </p:nvCxnSpPr>
        <p:spPr>
          <a:xfrm flipV="1">
            <a:off x="4800600" y="2476500"/>
            <a:ext cx="1066800" cy="4495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8" idx="3"/>
            <a:endCxn id="11" idx="1"/>
          </p:cNvCxnSpPr>
          <p:nvPr/>
        </p:nvCxnSpPr>
        <p:spPr>
          <a:xfrm>
            <a:off x="4800600" y="2926080"/>
            <a:ext cx="1066800" cy="6705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10" idx="1"/>
          </p:cNvCxnSpPr>
          <p:nvPr/>
        </p:nvCxnSpPr>
        <p:spPr>
          <a:xfrm>
            <a:off x="4800600" y="292608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1524000" cy="6858000"/>
            <a:chOff x="0" y="0"/>
            <a:chExt cx="1524000" cy="6858000"/>
          </a:xfrm>
        </p:grpSpPr>
        <p:pic>
          <p:nvPicPr>
            <p:cNvPr id="4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-1"/>
            <a:stretch>
              <a:fillRect/>
            </a:stretch>
          </p:blipFill>
          <p:spPr bwMode="auto">
            <a:xfrm flipH="1">
              <a:off x="0" y="5334000"/>
              <a:ext cx="1524000" cy="1524000"/>
            </a:xfrm>
            <a:prstGeom prst="rect">
              <a:avLst/>
            </a:prstGeom>
            <a:noFill/>
          </p:spPr>
        </p:pic>
        <p:pic>
          <p:nvPicPr>
            <p:cNvPr id="6" name="Picture 2" descr="C:\Users\eko\My Document\Yayasan Penabulu ORID\01 HIVOS\8 Project\05 Fundraising Learning\1 Bahan Gambar\Connected-Hands-over-Globe.jpg"/>
            <p:cNvPicPr>
              <a:picLocks noChangeAspect="1" noChangeArrowheads="1"/>
            </p:cNvPicPr>
            <p:nvPr/>
          </p:nvPicPr>
          <p:blipFill>
            <a:blip r:embed="rId2" cstate="print"/>
            <a:srcRect t="4762" r="20000" b="90476"/>
            <a:stretch>
              <a:fillRect/>
            </a:stretch>
          </p:blipFill>
          <p:spPr bwMode="auto">
            <a:xfrm flipH="1" flipV="1">
              <a:off x="0" y="0"/>
              <a:ext cx="1524000" cy="5334000"/>
            </a:xfrm>
            <a:prstGeom prst="rect">
              <a:avLst/>
            </a:prstGeom>
            <a:noFill/>
          </p:spPr>
        </p:pic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785918" y="428604"/>
            <a:ext cx="700092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GB" sz="2800" b="1" noProof="1" smtClean="0">
                <a:solidFill>
                  <a:srgbClr val="FF0066"/>
                </a:solidFill>
                <a:latin typeface="Arial Narrow" pitchFamily="34" charset="0"/>
                <a:cs typeface="Arial" pitchFamily="34" charset="0"/>
              </a:rPr>
              <a:t>Manfaat Mobilisasi Sumber Daya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en-US" sz="1700" noProof="1" smtClean="0">
                <a:latin typeface="Arial" pitchFamily="34" charset="0"/>
                <a:cs typeface="Arial" pitchFamily="34" charset="0"/>
              </a:rPr>
              <a:t>1.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membangun keragaman (diversifikasi)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memperluas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sumber-sumber daya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2.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Membantu untuk memformulasikan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anggaran yang independen</a:t>
            </a:r>
            <a:r>
              <a:rPr lang="en-US" b="1" noProof="1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Hal ini harus dilakukan untuk merubah ketergantungan organisasi kepada donor tertentu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3.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mengurangi ketergantungan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pada pihak lain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4.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menjamin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keberlanjutan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pelaksanaan program, pemberian layanan dan organisasi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id-ID" noProof="1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memaksimalkan penggunaan modal dan keterampilan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lokal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id-ID" noProof="1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meningkatkan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kedalaman relasi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dengan para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pemangku kepentingan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komunitas 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id-ID" noProof="1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meningkatkan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citra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id-ID" noProof="1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	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meningkatkan pertanggungjawaban organisasi kepada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id-ID" noProof="1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	Untuk melaksanakan program yang sungguh-sungguh menjadi kebutuhan organisasi dan komunitas, khususnya program-program advokasi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9250" indent="-349250" fontAlgn="base">
              <a:spcBef>
                <a:spcPct val="0"/>
              </a:spcBef>
              <a:spcAft>
                <a:spcPts val="200"/>
              </a:spcAft>
              <a:tabLst>
                <a:tab pos="349250" algn="l"/>
              </a:tabLst>
            </a:pPr>
            <a:r>
              <a:rPr lang="en-US" noProof="1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Untuk meningkatkan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posisi tawar </a:t>
            </a:r>
            <a:r>
              <a:rPr lang="id-ID" noProof="1" smtClean="0">
                <a:latin typeface="Arial" pitchFamily="34" charset="0"/>
                <a:cs typeface="Arial" pitchFamily="34" charset="0"/>
              </a:rPr>
              <a:t>dan </a:t>
            </a:r>
            <a:r>
              <a:rPr lang="id-ID" b="1" noProof="1" smtClean="0">
                <a:latin typeface="Arial" pitchFamily="34" charset="0"/>
                <a:cs typeface="Arial" pitchFamily="34" charset="0"/>
              </a:rPr>
              <a:t>harga diri organisasi</a:t>
            </a:r>
            <a:r>
              <a:rPr lang="en-US" noProof="1" smtClean="0">
                <a:latin typeface="Arial" pitchFamily="34" charset="0"/>
                <a:cs typeface="Arial" pitchFamily="34" charset="0"/>
              </a:rPr>
              <a:t>.</a:t>
            </a:r>
            <a:endParaRPr lang="en-US" i="1" noProof="1" smtClean="0">
              <a:latin typeface="Arial" pitchFamily="34" charset="0"/>
              <a:cs typeface="Arial" pitchFamily="34" charset="0"/>
            </a:endParaRPr>
          </a:p>
          <a:p>
            <a:pPr marL="349250" indent="-349250" fontAlgn="base">
              <a:spcBef>
                <a:spcPct val="0"/>
              </a:spcBef>
              <a:tabLst>
                <a:tab pos="349250" algn="l"/>
              </a:tabLst>
            </a:pPr>
            <a:endParaRPr lang="en-GB" sz="1700" noProof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884</Words>
  <Application>Microsoft Office PowerPoint</Application>
  <PresentationFormat>On-screen Show (4:3)</PresentationFormat>
  <Paragraphs>160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Eko Komara</dc:creator>
  <cp:lastModifiedBy>Windows User</cp:lastModifiedBy>
  <cp:revision>126</cp:revision>
  <dcterms:created xsi:type="dcterms:W3CDTF">2014-06-13T17:55:07Z</dcterms:created>
  <dcterms:modified xsi:type="dcterms:W3CDTF">2016-01-09T16:59:07Z</dcterms:modified>
</cp:coreProperties>
</file>